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72" r:id="rId8"/>
    <p:sldId id="264" r:id="rId9"/>
    <p:sldId id="265" r:id="rId10"/>
    <p:sldId id="266" r:id="rId11"/>
    <p:sldId id="274" r:id="rId12"/>
    <p:sldId id="269" r:id="rId13"/>
    <p:sldId id="267" r:id="rId14"/>
    <p:sldId id="268" r:id="rId15"/>
    <p:sldId id="279" r:id="rId16"/>
    <p:sldId id="278" r:id="rId17"/>
    <p:sldId id="280" r:id="rId18"/>
    <p:sldId id="281" r:id="rId19"/>
    <p:sldId id="270" r:id="rId20"/>
    <p:sldId id="273" r:id="rId21"/>
    <p:sldId id="271" r:id="rId22"/>
    <p:sldId id="275" r:id="rId23"/>
    <p:sldId id="276" r:id="rId24"/>
    <p:sldId id="277" r:id="rId25"/>
    <p:sldId id="282" r:id="rId26"/>
    <p:sldId id="283" r:id="rId27"/>
    <p:sldId id="262" r:id="rId28"/>
    <p:sldId id="263" r:id="rId29"/>
    <p:sldId id="284" r:id="rId3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2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0" name="Подзаголовок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Скругленный прямоугольник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ый прямоугольник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с одним скругленным углом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ый прямоугольник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Заголовок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3D1BE3A9-21C9-47A9-99DC-1988FA11281B}" type="datetimeFigureOut">
              <a:rPr lang="ru-RU" smtClean="0"/>
              <a:pPr/>
              <a:t>07.05.2013</a:t>
            </a:fld>
            <a:endParaRPr lang="ru-RU"/>
          </a:p>
        </p:txBody>
      </p:sp>
      <p:sp>
        <p:nvSpPr>
          <p:cNvPr id="18" name="Нижний колонтитул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D3FC6E00-1F43-49C0-98DD-EB5E6B08181F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b="1" dirty="0" smtClean="0"/>
              <a:t>Союз как часть речи</a:t>
            </a:r>
            <a:endParaRPr lang="ru-RU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Будь внимателен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328592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4000" dirty="0" smtClean="0"/>
              <a:t>Помогай себе построением схем:</a:t>
            </a:r>
          </a:p>
          <a:p>
            <a:pPr>
              <a:buNone/>
            </a:pPr>
            <a:r>
              <a:rPr lang="ru-RU" sz="4000" b="1" dirty="0" smtClean="0"/>
              <a:t>    Всё и </a:t>
            </a:r>
            <a:r>
              <a:rPr lang="ru-RU" sz="4000" b="1" dirty="0" smtClean="0">
                <a:solidFill>
                  <a:schemeClr val="tx2"/>
                </a:solidFill>
              </a:rPr>
              <a:t>вертится</a:t>
            </a:r>
            <a:r>
              <a:rPr lang="ru-RU" sz="4000" b="1" dirty="0" smtClean="0"/>
              <a:t>, и </a:t>
            </a:r>
            <a:r>
              <a:rPr lang="ru-RU" sz="4000" b="1" dirty="0" smtClean="0">
                <a:solidFill>
                  <a:schemeClr val="tx2"/>
                </a:solidFill>
              </a:rPr>
              <a:t>кружится</a:t>
            </a:r>
            <a:r>
              <a:rPr lang="ru-RU" sz="4000" b="1" dirty="0" smtClean="0"/>
              <a:t>, и </a:t>
            </a:r>
            <a:r>
              <a:rPr lang="ru-RU" sz="4000" b="1" dirty="0" smtClean="0">
                <a:solidFill>
                  <a:schemeClr val="tx2"/>
                </a:solidFill>
              </a:rPr>
              <a:t>уносится</a:t>
            </a:r>
            <a:r>
              <a:rPr lang="ru-RU" sz="4000" b="1" dirty="0" smtClean="0"/>
              <a:t> в танце.</a:t>
            </a:r>
          </a:p>
          <a:p>
            <a:pPr>
              <a:buNone/>
            </a:pPr>
            <a:r>
              <a:rPr lang="en-US" sz="4000" dirty="0" smtClean="0"/>
              <a:t>     </a:t>
            </a:r>
            <a:r>
              <a:rPr lang="en-US" sz="4000" b="1" dirty="0" smtClean="0"/>
              <a:t>[ </a:t>
            </a:r>
            <a:r>
              <a:rPr lang="ru-RU" sz="4000" b="1" dirty="0" smtClean="0">
                <a:solidFill>
                  <a:srgbClr val="C00000"/>
                </a:solidFill>
              </a:rPr>
              <a:t>и</a:t>
            </a:r>
            <a:r>
              <a:rPr lang="en-US" sz="4000" b="1" dirty="0" smtClean="0"/>
              <a:t>  O</a:t>
            </a:r>
            <a:r>
              <a:rPr lang="ru-RU" sz="4000" b="1" dirty="0" smtClean="0"/>
              <a:t>,  </a:t>
            </a:r>
            <a:r>
              <a:rPr lang="ru-RU" sz="4000" b="1" dirty="0" smtClean="0">
                <a:solidFill>
                  <a:srgbClr val="C00000"/>
                </a:solidFill>
              </a:rPr>
              <a:t>и</a:t>
            </a:r>
            <a:r>
              <a:rPr lang="en-US" sz="4000" b="1" dirty="0" smtClean="0"/>
              <a:t>    O</a:t>
            </a:r>
            <a:r>
              <a:rPr lang="ru-RU" sz="4000" b="1" dirty="0" smtClean="0"/>
              <a:t>,   </a:t>
            </a:r>
            <a:r>
              <a:rPr lang="ru-RU" sz="4000" b="1" dirty="0" smtClean="0">
                <a:solidFill>
                  <a:srgbClr val="C00000"/>
                </a:solidFill>
              </a:rPr>
              <a:t>и</a:t>
            </a:r>
            <a:r>
              <a:rPr lang="en-US" sz="4000" b="1" dirty="0" smtClean="0"/>
              <a:t>    O]</a:t>
            </a:r>
            <a:r>
              <a:rPr lang="ru-RU" sz="4000" b="1" dirty="0" smtClean="0"/>
              <a:t>.</a:t>
            </a:r>
          </a:p>
          <a:p>
            <a:pPr>
              <a:buNone/>
            </a:pPr>
            <a:r>
              <a:rPr lang="ru-RU" sz="4000" b="1" dirty="0" smtClean="0"/>
              <a:t>     Во дворе ребятишки </a:t>
            </a:r>
            <a:r>
              <a:rPr lang="ru-RU" sz="4000" b="1" dirty="0" smtClean="0">
                <a:solidFill>
                  <a:schemeClr val="tx2"/>
                </a:solidFill>
              </a:rPr>
              <a:t>играли</a:t>
            </a:r>
            <a:r>
              <a:rPr lang="ru-RU" sz="4000" b="1" dirty="0" smtClean="0"/>
              <a:t> в снежки, и </a:t>
            </a:r>
            <a:r>
              <a:rPr lang="ru-RU" sz="4000" b="1" dirty="0" smtClean="0">
                <a:solidFill>
                  <a:schemeClr val="tx2"/>
                </a:solidFill>
              </a:rPr>
              <a:t>катались</a:t>
            </a:r>
            <a:r>
              <a:rPr lang="ru-RU" sz="4000" b="1" dirty="0" smtClean="0"/>
              <a:t> с горки, и </a:t>
            </a:r>
            <a:r>
              <a:rPr lang="ru-RU" sz="4000" b="1" dirty="0" smtClean="0">
                <a:solidFill>
                  <a:schemeClr val="tx2"/>
                </a:solidFill>
              </a:rPr>
              <a:t>лепили</a:t>
            </a:r>
            <a:r>
              <a:rPr lang="ru-RU" sz="4000" b="1" dirty="0" smtClean="0"/>
              <a:t> снежную бабу.</a:t>
            </a:r>
          </a:p>
          <a:p>
            <a:pPr>
              <a:buNone/>
            </a:pPr>
            <a:r>
              <a:rPr lang="en-US" sz="4000" dirty="0" smtClean="0"/>
              <a:t> </a:t>
            </a:r>
            <a:r>
              <a:rPr lang="ru-RU" sz="4000" dirty="0" smtClean="0"/>
              <a:t>   </a:t>
            </a:r>
            <a:r>
              <a:rPr lang="en-US" sz="4000" b="1" dirty="0" smtClean="0"/>
              <a:t>[</a:t>
            </a:r>
            <a:r>
              <a:rPr lang="ru-RU" sz="4000" b="1" dirty="0" smtClean="0"/>
              <a:t> О,</a:t>
            </a:r>
            <a:r>
              <a:rPr lang="en-US" sz="4000" b="1" dirty="0" smtClean="0"/>
              <a:t> </a:t>
            </a:r>
            <a:r>
              <a:rPr lang="ru-RU" sz="4000" b="1" dirty="0" smtClean="0">
                <a:solidFill>
                  <a:srgbClr val="C00000"/>
                </a:solidFill>
              </a:rPr>
              <a:t>и</a:t>
            </a:r>
            <a:r>
              <a:rPr lang="en-US" sz="4000" b="1" dirty="0" smtClean="0"/>
              <a:t>  O</a:t>
            </a:r>
            <a:r>
              <a:rPr lang="ru-RU" sz="4000" b="1" dirty="0" smtClean="0"/>
              <a:t>,  </a:t>
            </a:r>
            <a:r>
              <a:rPr lang="ru-RU" sz="4000" b="1" dirty="0" smtClean="0">
                <a:solidFill>
                  <a:srgbClr val="C00000"/>
                </a:solidFill>
              </a:rPr>
              <a:t>и</a:t>
            </a:r>
            <a:r>
              <a:rPr lang="en-US" sz="4000" b="1" dirty="0" smtClean="0"/>
              <a:t>    O]</a:t>
            </a:r>
            <a:r>
              <a:rPr lang="ru-RU" sz="4000" b="1" dirty="0" smtClean="0"/>
              <a:t>.</a:t>
            </a:r>
            <a:endParaRPr lang="ru-RU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/>
          <a:lstStyle/>
          <a:p>
            <a:r>
              <a:rPr lang="ru-RU" b="1" dirty="0" smtClean="0">
                <a:solidFill>
                  <a:srgbClr val="C00000"/>
                </a:solidFill>
              </a:rPr>
              <a:t>Будь внимателен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256584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sz="4400" dirty="0" smtClean="0"/>
              <a:t>    Внутри фразеологических сочетаний запятые не ставятся.</a:t>
            </a:r>
          </a:p>
          <a:p>
            <a:pPr>
              <a:buNone/>
            </a:pPr>
            <a:r>
              <a:rPr lang="ru-RU" sz="4400" b="1" dirty="0" smtClean="0"/>
              <a:t>    </a:t>
            </a:r>
            <a:r>
              <a:rPr lang="ru-RU" sz="4400" b="1" i="1" dirty="0" smtClean="0">
                <a:solidFill>
                  <a:schemeClr val="accent1"/>
                </a:solidFill>
              </a:rPr>
              <a:t>И так и этак </a:t>
            </a:r>
            <a:r>
              <a:rPr lang="ru-RU" sz="4400" b="1" dirty="0" smtClean="0"/>
              <a:t>мы пробовали решить этот пример.</a:t>
            </a:r>
          </a:p>
          <a:p>
            <a:pPr>
              <a:buNone/>
            </a:pPr>
            <a:r>
              <a:rPr lang="ru-RU" dirty="0" smtClean="0"/>
              <a:t>   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42852"/>
            <a:ext cx="8229600" cy="693860"/>
          </a:xfrm>
        </p:spPr>
        <p:txBody>
          <a:bodyPr>
            <a:normAutofit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Будь внимателен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544616"/>
          </a:xfrm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ru-RU" dirty="0" smtClean="0"/>
              <a:t>    Отличай простые предложения, в которых союз И связывает однородные члены (запятая в этом случае перед И не ставится)</a:t>
            </a:r>
          </a:p>
          <a:p>
            <a:pPr>
              <a:buNone/>
            </a:pPr>
            <a:r>
              <a:rPr lang="ru-RU" dirty="0" smtClean="0">
                <a:solidFill>
                  <a:schemeClr val="tx2"/>
                </a:solidFill>
              </a:rPr>
              <a:t>    </a:t>
            </a:r>
            <a:r>
              <a:rPr lang="ru-RU" b="1" i="1" dirty="0" smtClean="0">
                <a:solidFill>
                  <a:schemeClr val="tx2"/>
                </a:solidFill>
              </a:rPr>
              <a:t>Яблони </a:t>
            </a:r>
            <a:r>
              <a:rPr lang="ru-RU" b="1" i="1" dirty="0" smtClean="0"/>
              <a:t>давно </a:t>
            </a:r>
            <a:r>
              <a:rPr lang="ru-RU" b="1" i="1" dirty="0" smtClean="0">
                <a:solidFill>
                  <a:schemeClr val="tx2"/>
                </a:solidFill>
              </a:rPr>
              <a:t>осыпались</a:t>
            </a:r>
            <a:r>
              <a:rPr lang="ru-RU" b="1" i="1" dirty="0" smtClean="0"/>
              <a:t> и </a:t>
            </a:r>
            <a:r>
              <a:rPr lang="ru-RU" b="1" i="1" dirty="0" smtClean="0">
                <a:solidFill>
                  <a:schemeClr val="tx2"/>
                </a:solidFill>
              </a:rPr>
              <a:t>покрыли</a:t>
            </a:r>
            <a:r>
              <a:rPr lang="ru-RU" b="1" i="1" dirty="0" smtClean="0"/>
              <a:t>  тропинку ковром из лепестков.</a:t>
            </a:r>
          </a:p>
          <a:p>
            <a:pPr>
              <a:buNone/>
            </a:pPr>
            <a:r>
              <a:rPr lang="ru-RU" b="1" i="1" dirty="0" smtClean="0"/>
              <a:t>    </a:t>
            </a:r>
            <a:r>
              <a:rPr lang="ru-RU" dirty="0" smtClean="0"/>
              <a:t>от сложносочинённых предложений, части которых связаны союзом И (запятая в этом случае перед И ставится)</a:t>
            </a:r>
            <a:endParaRPr lang="ru-RU" b="1" i="1" dirty="0" smtClean="0"/>
          </a:p>
          <a:p>
            <a:pPr>
              <a:buNone/>
            </a:pPr>
            <a:r>
              <a:rPr lang="ru-RU" b="1" i="1" dirty="0" smtClean="0"/>
              <a:t>    </a:t>
            </a:r>
            <a:r>
              <a:rPr lang="ru-RU" b="1" i="1" dirty="0" smtClean="0">
                <a:solidFill>
                  <a:schemeClr val="tx2"/>
                </a:solidFill>
              </a:rPr>
              <a:t>Яблони</a:t>
            </a:r>
            <a:r>
              <a:rPr lang="ru-RU" b="1" i="1" dirty="0" smtClean="0"/>
              <a:t> давно </a:t>
            </a:r>
            <a:r>
              <a:rPr lang="ru-RU" b="1" i="1" dirty="0" smtClean="0">
                <a:solidFill>
                  <a:schemeClr val="tx2"/>
                </a:solidFill>
              </a:rPr>
              <a:t>осыпались</a:t>
            </a:r>
            <a:r>
              <a:rPr lang="ru-RU" b="1" i="1" dirty="0" smtClean="0"/>
              <a:t>, и </a:t>
            </a:r>
            <a:r>
              <a:rPr lang="ru-RU" b="1" i="1" dirty="0" smtClean="0">
                <a:solidFill>
                  <a:schemeClr val="accent6">
                    <a:lumMod val="75000"/>
                  </a:schemeClr>
                </a:solidFill>
              </a:rPr>
              <a:t>тропинка укрыта </a:t>
            </a:r>
            <a:r>
              <a:rPr lang="ru-RU" b="1" i="1" dirty="0" smtClean="0"/>
              <a:t>ковром из лепестков.</a:t>
            </a:r>
            <a:endParaRPr lang="ru-RU" b="1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Будь внимателен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472608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Отличай противительный союз ЗАТО от местоимения с предлогом  ЗА   ТО.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Осенью деревья сбрасывают свой наряд  за (то) весной радуют нас свежим зелёным нарядом.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Нельзя задать вопрос  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за что?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Можно заменить союзом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Значит, это противительный союз, который пишется слитно и перед которым ставится запятая.</a:t>
            </a:r>
          </a:p>
          <a:p>
            <a:pPr>
              <a:buNone/>
            </a:pPr>
            <a:r>
              <a:rPr lang="ru-RU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   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 Осенью деревья сбрасывают свой наряд,   </a:t>
            </a:r>
            <a:r>
              <a:rPr lang="ru-RU" b="1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зато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 весной радуют нас свежим зелёным нарядом.</a:t>
            </a:r>
            <a:endParaRPr lang="ru-RU" i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Будь внимателен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688632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Отличай противительный союз ЗАТО от местоимения с предлогом  ЗА   ТО.</a:t>
            </a:r>
          </a:p>
          <a:p>
            <a:pPr>
              <a:buNone/>
            </a:pP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    Мы его за (то) и любим, за его отзывчивость и доброту.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1) Любим (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за что?)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за  то (отзывчивость и доброту). 2) Нельзя заменить противительными союзами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а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или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но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Значит это местоимение  ТО с предлогом ЗА и пишется раздельно.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Мы его </a:t>
            </a:r>
            <a:r>
              <a:rPr lang="ru-RU" b="1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за  то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и любим, за его отзывчивость и доброту.</a:t>
            </a:r>
            <a:endParaRPr lang="ru-RU" b="1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Будь внимателен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328592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sz="5400" dirty="0" smtClean="0">
                <a:latin typeface="Times New Roman" pitchFamily="18" charset="0"/>
                <a:cs typeface="Times New Roman" pitchFamily="18" charset="0"/>
              </a:rPr>
              <a:t>    Отличай союзы </a:t>
            </a:r>
            <a:r>
              <a:rPr lang="ru-RU" sz="54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также</a:t>
            </a:r>
            <a:r>
              <a:rPr lang="ru-RU" sz="54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54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тоже</a:t>
            </a:r>
            <a:r>
              <a:rPr lang="ru-RU" sz="54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54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чтобы </a:t>
            </a:r>
            <a:r>
              <a:rPr lang="ru-RU" sz="5400" dirty="0" smtClean="0">
                <a:latin typeface="Times New Roman" pitchFamily="18" charset="0"/>
                <a:cs typeface="Times New Roman" pitchFamily="18" charset="0"/>
              </a:rPr>
              <a:t>(которые пишутся слитно)  от местоимений и наречий с частицами  же, бы: </a:t>
            </a:r>
          </a:p>
          <a:p>
            <a:pPr>
              <a:buNone/>
            </a:pPr>
            <a:r>
              <a:rPr lang="ru-RU" sz="54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  так</a:t>
            </a:r>
            <a:r>
              <a:rPr lang="ru-RU" sz="5400" dirty="0" smtClean="0">
                <a:latin typeface="Times New Roman" pitchFamily="18" charset="0"/>
                <a:cs typeface="Times New Roman" pitchFamily="18" charset="0"/>
              </a:rPr>
              <a:t> же, </a:t>
            </a:r>
            <a:r>
              <a:rPr lang="ru-RU" sz="54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то</a:t>
            </a:r>
            <a:r>
              <a:rPr lang="ru-RU" sz="5400" dirty="0" smtClean="0">
                <a:latin typeface="Times New Roman" pitchFamily="18" charset="0"/>
                <a:cs typeface="Times New Roman" pitchFamily="18" charset="0"/>
              </a:rPr>
              <a:t> же, </a:t>
            </a:r>
            <a:r>
              <a:rPr lang="ru-RU" sz="54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что</a:t>
            </a:r>
            <a:r>
              <a:rPr lang="ru-RU" sz="5400" dirty="0" smtClean="0">
                <a:latin typeface="Times New Roman" pitchFamily="18" charset="0"/>
                <a:cs typeface="Times New Roman" pitchFamily="18" charset="0"/>
              </a:rPr>
              <a:t> бы (которые с частицами пишутся раздельно)</a:t>
            </a:r>
            <a:endParaRPr lang="ru-RU" sz="5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Будь внимателен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688632"/>
          </a:xfrm>
        </p:spPr>
        <p:txBody>
          <a:bodyPr>
            <a:normAutofit/>
          </a:bodyPr>
          <a:lstStyle/>
          <a:p>
            <a:pPr marL="261938" indent="-261938">
              <a:lnSpc>
                <a:spcPct val="90000"/>
              </a:lnSpc>
              <a:buFontTx/>
              <a:buNone/>
            </a:pPr>
            <a:r>
              <a:rPr lang="ru-RU" b="1" u="sng" dirty="0" smtClean="0">
                <a:solidFill>
                  <a:srgbClr val="FF0066"/>
                </a:solidFill>
                <a:latin typeface="Times New Roman" pitchFamily="18" charset="0"/>
              </a:rPr>
              <a:t>Союз.</a:t>
            </a:r>
            <a:r>
              <a:rPr lang="ru-RU" b="1" dirty="0" smtClean="0"/>
              <a:t> </a:t>
            </a:r>
          </a:p>
          <a:p>
            <a:pPr marL="261938" indent="-261938" algn="just">
              <a:lnSpc>
                <a:spcPct val="90000"/>
              </a:lnSpc>
              <a:buFontTx/>
              <a:buNone/>
            </a:pPr>
            <a:r>
              <a:rPr lang="ru-RU" b="1" dirty="0" smtClean="0">
                <a:latin typeface="Times New Roman" pitchFamily="18" charset="0"/>
              </a:rPr>
              <a:t>1) Нельзя поставить вопрос к союзу. </a:t>
            </a:r>
          </a:p>
          <a:p>
            <a:pPr marL="261938" indent="-261938" algn="just">
              <a:lnSpc>
                <a:spcPct val="90000"/>
              </a:lnSpc>
              <a:buFontTx/>
              <a:buNone/>
            </a:pPr>
            <a:r>
              <a:rPr lang="ru-RU" b="1" dirty="0" smtClean="0">
                <a:latin typeface="Times New Roman" pitchFamily="18" charset="0"/>
              </a:rPr>
              <a:t>2) Союз не является членом предложения.                                </a:t>
            </a:r>
          </a:p>
          <a:p>
            <a:pPr marL="261938" indent="-261938">
              <a:lnSpc>
                <a:spcPct val="90000"/>
              </a:lnSpc>
              <a:buFontTx/>
              <a:buNone/>
            </a:pPr>
            <a:r>
              <a:rPr lang="ru-RU" b="1" dirty="0" smtClean="0">
                <a:latin typeface="Times New Roman" pitchFamily="18" charset="0"/>
              </a:rPr>
              <a:t>3)тоже = также = и                             </a:t>
            </a:r>
          </a:p>
          <a:p>
            <a:pPr marL="261938" indent="-261938">
              <a:lnSpc>
                <a:spcPct val="90000"/>
              </a:lnSpc>
              <a:buFontTx/>
              <a:buNone/>
            </a:pPr>
            <a:r>
              <a:rPr lang="ru-RU" b="1" dirty="0" smtClean="0">
                <a:latin typeface="Times New Roman" pitchFamily="18" charset="0"/>
              </a:rPr>
              <a:t>  чтобы = для того чтобы  </a:t>
            </a:r>
          </a:p>
          <a:p>
            <a:pPr marL="261938" indent="-261938">
              <a:lnSpc>
                <a:spcPct val="90000"/>
              </a:lnSpc>
              <a:buFontTx/>
              <a:buNone/>
            </a:pPr>
            <a:r>
              <a:rPr lang="ru-RU" b="1" dirty="0" smtClean="0">
                <a:latin typeface="Times New Roman" pitchFamily="18" charset="0"/>
              </a:rPr>
              <a:t>   зато = но                                              </a:t>
            </a:r>
          </a:p>
          <a:p>
            <a:pPr marL="261938" indent="-261938">
              <a:lnSpc>
                <a:spcPct val="90000"/>
              </a:lnSpc>
              <a:buFontTx/>
              <a:buNone/>
            </a:pPr>
            <a:r>
              <a:rPr lang="ru-RU" b="1" dirty="0" smtClean="0">
                <a:latin typeface="Times New Roman" pitchFamily="18" charset="0"/>
              </a:rPr>
              <a:t>4) Союз пишется слитно</a:t>
            </a:r>
          </a:p>
          <a:p>
            <a:pPr marL="261938" indent="-261938">
              <a:lnSpc>
                <a:spcPct val="90000"/>
              </a:lnSpc>
              <a:buFontTx/>
              <a:buNone/>
            </a:pPr>
            <a:r>
              <a:rPr lang="ru-RU" b="1" i="1" dirty="0" smtClean="0">
                <a:latin typeface="Times New Roman" pitchFamily="18" charset="0"/>
              </a:rPr>
              <a:t>  Наши деды за то воевали,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</a:rPr>
              <a:t>чтобы</a:t>
            </a:r>
            <a:r>
              <a:rPr lang="ru-RU" b="1" i="1" dirty="0" smtClean="0">
                <a:latin typeface="Times New Roman" pitchFamily="18" charset="0"/>
              </a:rPr>
              <a:t> (для того чтобы)  мы жили в мире.</a:t>
            </a:r>
          </a:p>
          <a:p>
            <a:pPr marL="261938" indent="-261938">
              <a:lnSpc>
                <a:spcPct val="90000"/>
              </a:lnSpc>
              <a:buFontTx/>
              <a:buNone/>
            </a:pPr>
            <a:r>
              <a:rPr lang="ru-RU" b="1" i="1" dirty="0" smtClean="0">
                <a:latin typeface="Times New Roman" pitchFamily="18" charset="0"/>
              </a:rPr>
              <a:t>  Я не знаю,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</a:rPr>
              <a:t>что</a:t>
            </a:r>
            <a:r>
              <a:rPr lang="ru-RU" b="1" i="1" dirty="0" smtClean="0">
                <a:latin typeface="Times New Roman" pitchFamily="18" charset="0"/>
              </a:rPr>
              <a:t> бы мне подарить другу на день рождения</a:t>
            </a:r>
          </a:p>
          <a:p>
            <a:pPr marL="261938" indent="-261938">
              <a:lnSpc>
                <a:spcPct val="90000"/>
              </a:lnSpc>
              <a:buFontTx/>
              <a:buNone/>
            </a:pPr>
            <a:endParaRPr lang="ru-RU" b="1" dirty="0" smtClean="0">
              <a:latin typeface="Times New Roman" pitchFamily="18" charset="0"/>
            </a:endParaRPr>
          </a:p>
          <a:p>
            <a:pPr marL="261938" indent="-261938">
              <a:lnSpc>
                <a:spcPct val="90000"/>
              </a:lnSpc>
              <a:buFontTx/>
              <a:buNone/>
            </a:pPr>
            <a:endParaRPr lang="ru-RU" b="1" dirty="0" smtClean="0">
              <a:latin typeface="Times New Roman" pitchFamily="18" charset="0"/>
            </a:endParaRP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Будь внимателен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400600"/>
          </a:xfrm>
        </p:spPr>
        <p:txBody>
          <a:bodyPr/>
          <a:lstStyle/>
          <a:p>
            <a:pPr marL="347663" indent="-347663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ru-RU" b="1" u="sng" dirty="0" smtClean="0">
                <a:solidFill>
                  <a:srgbClr val="FF0066"/>
                </a:solidFill>
                <a:latin typeface="Times New Roman" pitchFamily="18" charset="0"/>
              </a:rPr>
              <a:t>Местоимение или наречие.</a:t>
            </a:r>
          </a:p>
          <a:p>
            <a:pPr marL="347663" indent="-347663">
              <a:lnSpc>
                <a:spcPct val="90000"/>
              </a:lnSpc>
              <a:spcBef>
                <a:spcPct val="0"/>
              </a:spcBef>
              <a:buFontTx/>
              <a:buAutoNum type="arabicParenR"/>
            </a:pPr>
            <a:r>
              <a:rPr lang="ru-RU" b="1" dirty="0" smtClean="0">
                <a:latin typeface="Times New Roman" pitchFamily="18" charset="0"/>
              </a:rPr>
              <a:t>Можно поставить вопрос к местоимению или наречию</a:t>
            </a:r>
          </a:p>
          <a:p>
            <a:pPr marL="347663" indent="-347663">
              <a:lnSpc>
                <a:spcPct val="90000"/>
              </a:lnSpc>
              <a:spcBef>
                <a:spcPct val="0"/>
              </a:spcBef>
              <a:buFontTx/>
              <a:buAutoNum type="arabicParenR"/>
            </a:pPr>
            <a:r>
              <a:rPr lang="ru-RU" b="1" dirty="0" smtClean="0">
                <a:latin typeface="Times New Roman" pitchFamily="18" charset="0"/>
              </a:rPr>
              <a:t>Местоимение и наречие являются членами предложения</a:t>
            </a:r>
          </a:p>
          <a:p>
            <a:pPr marL="347663" indent="-347663">
              <a:lnSpc>
                <a:spcPct val="90000"/>
              </a:lnSpc>
              <a:spcBef>
                <a:spcPct val="0"/>
              </a:spcBef>
              <a:buFontTx/>
              <a:buAutoNum type="arabicParenR"/>
            </a:pPr>
            <a:r>
              <a:rPr lang="ru-RU" b="1" dirty="0" smtClean="0">
                <a:latin typeface="Times New Roman" pitchFamily="18" charset="0"/>
              </a:rPr>
              <a:t>Частицы </a:t>
            </a:r>
            <a:r>
              <a:rPr lang="ru-RU" b="1" i="1" dirty="0" smtClean="0">
                <a:latin typeface="Times New Roman" pitchFamily="18" charset="0"/>
              </a:rPr>
              <a:t>же, бы</a:t>
            </a:r>
            <a:r>
              <a:rPr lang="ru-RU" b="1" dirty="0" smtClean="0">
                <a:latin typeface="Times New Roman" pitchFamily="18" charset="0"/>
              </a:rPr>
              <a:t> можно опустить.</a:t>
            </a:r>
          </a:p>
          <a:p>
            <a:pPr marL="347663" indent="-347663">
              <a:lnSpc>
                <a:spcPct val="90000"/>
              </a:lnSpc>
              <a:spcBef>
                <a:spcPct val="0"/>
              </a:spcBef>
              <a:buFontTx/>
              <a:buAutoNum type="arabicParenR"/>
            </a:pPr>
            <a:r>
              <a:rPr lang="ru-RU" b="1" dirty="0" smtClean="0">
                <a:latin typeface="Times New Roman" pitchFamily="18" charset="0"/>
              </a:rPr>
              <a:t>Местоимение, наречие с частицей пишутся раздельно.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Будь внимателен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400600"/>
          </a:xfrm>
        </p:spPr>
        <p:txBody>
          <a:bodyPr/>
          <a:lstStyle/>
          <a:p>
            <a:pPr>
              <a:buNone/>
            </a:pPr>
            <a:r>
              <a:rPr lang="ru-RU" b="1" i="1" dirty="0" smtClean="0"/>
              <a:t>    Младший сын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так</a:t>
            </a:r>
            <a:r>
              <a:rPr lang="ru-RU" b="1" i="1" dirty="0" smtClean="0"/>
              <a:t> же любил книги, как и все в нашей семье. (Любил как? Так, как и все)</a:t>
            </a:r>
          </a:p>
          <a:p>
            <a:pPr>
              <a:buNone/>
            </a:pPr>
            <a:r>
              <a:rPr lang="ru-RU" b="1" i="1" dirty="0" smtClean="0"/>
              <a:t>    Я благодарю вас, а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также</a:t>
            </a:r>
            <a:r>
              <a:rPr lang="ru-RU" b="1" i="1" dirty="0" smtClean="0"/>
              <a:t> Вашего секретаря. (и Вашего секретаря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тоже</a:t>
            </a:r>
            <a:r>
              <a:rPr lang="ru-RU" b="1" i="1" dirty="0" smtClean="0"/>
              <a:t>)</a:t>
            </a:r>
          </a:p>
          <a:p>
            <a:pPr>
              <a:buNone/>
            </a:pPr>
            <a:r>
              <a:rPr lang="ru-RU" b="1" i="1" dirty="0" smtClean="0"/>
              <a:t>    Он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тоже</a:t>
            </a:r>
            <a:r>
              <a:rPr lang="ru-RU" b="1" i="1" dirty="0" smtClean="0"/>
              <a:t> любит играть в компьютерные игры. (И он любит играть…)</a:t>
            </a:r>
          </a:p>
          <a:p>
            <a:pPr>
              <a:buNone/>
            </a:pPr>
            <a:r>
              <a:rPr lang="ru-RU" b="1" i="1" dirty="0" smtClean="0"/>
              <a:t>     Он любит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то</a:t>
            </a:r>
            <a:r>
              <a:rPr lang="ru-RU" b="1" i="1" dirty="0" smtClean="0"/>
              <a:t> же, что и его друг. (Любит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что? </a:t>
            </a:r>
            <a:r>
              <a:rPr lang="ru-RU" b="1" i="1" dirty="0" smtClean="0"/>
              <a:t>То, что и его друг)</a:t>
            </a:r>
            <a:endParaRPr lang="ru-RU" b="1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Будь внимателен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   Перед второй частью составных сочинительных союзов ставится запятая.</a:t>
            </a:r>
          </a:p>
          <a:p>
            <a:pPr>
              <a:buNone/>
            </a:pPr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    На уроках мы </a:t>
            </a:r>
            <a:r>
              <a:rPr lang="ru-RU" sz="3600" b="1" i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как</a:t>
            </a:r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 изучаем теорию, </a:t>
            </a:r>
            <a:r>
              <a:rPr lang="ru-RU" sz="3600" b="1" i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так и</a:t>
            </a:r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 учимся применять её на практике. </a:t>
            </a:r>
            <a:r>
              <a:rPr lang="en-US" sz="3600" b="1" i="1" dirty="0" smtClean="0">
                <a:latin typeface="Times New Roman" pitchFamily="18" charset="0"/>
                <a:cs typeface="Times New Roman" pitchFamily="18" charset="0"/>
              </a:rPr>
              <a:t>[  </a:t>
            </a:r>
            <a:r>
              <a:rPr lang="ru-RU" sz="3600" b="1" i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как</a:t>
            </a:r>
            <a:r>
              <a:rPr lang="en-US" sz="3600" b="1" i="1" dirty="0" smtClean="0">
                <a:latin typeface="Times New Roman" pitchFamily="18" charset="0"/>
                <a:cs typeface="Times New Roman" pitchFamily="18" charset="0"/>
              </a:rPr>
              <a:t> O</a:t>
            </a:r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3600" b="1" i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так и</a:t>
            </a:r>
            <a:r>
              <a:rPr lang="en-US" sz="3600" b="1" i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600" b="1" i="1" dirty="0" smtClean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600" b="1" i="1" dirty="0" smtClean="0">
                <a:latin typeface="Times New Roman" pitchFamily="18" charset="0"/>
                <a:cs typeface="Times New Roman" pitchFamily="18" charset="0"/>
              </a:rPr>
              <a:t>]</a:t>
            </a:r>
            <a:endParaRPr lang="ru-RU" sz="3600" b="1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    На уроках мы </a:t>
            </a:r>
            <a:r>
              <a:rPr lang="ru-RU" sz="3600" b="1" i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не только </a:t>
            </a:r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изучаем теорию, </a:t>
            </a:r>
            <a:r>
              <a:rPr lang="ru-RU" sz="3600" b="1" i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но и</a:t>
            </a:r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 учимся применять её на практике.</a:t>
            </a:r>
            <a:r>
              <a:rPr lang="en-US" sz="3600" b="1" i="1" dirty="0" smtClean="0">
                <a:latin typeface="Times New Roman" pitchFamily="18" charset="0"/>
                <a:cs typeface="Times New Roman" pitchFamily="18" charset="0"/>
              </a:rPr>
              <a:t> [ </a:t>
            </a:r>
            <a:r>
              <a:rPr lang="ru-RU" sz="3600" b="1" i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не только </a:t>
            </a:r>
            <a:r>
              <a:rPr lang="en-US" sz="3600" b="1" i="1" dirty="0" smtClean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3600" b="1" i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но и  </a:t>
            </a:r>
            <a:r>
              <a:rPr lang="en-US" sz="3600" b="1" i="1" dirty="0" smtClean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600" b="1" i="1" dirty="0" smtClean="0">
                <a:latin typeface="Times New Roman" pitchFamily="18" charset="0"/>
                <a:cs typeface="Times New Roman" pitchFamily="18" charset="0"/>
              </a:rPr>
              <a:t>]</a:t>
            </a:r>
            <a:endParaRPr lang="ru-RU" sz="36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</a:rPr>
              <a:t>Союзы – служебные слова</a:t>
            </a:r>
            <a:endParaRPr lang="ru-RU" b="1" i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400600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i="1" dirty="0" smtClean="0"/>
              <a:t>    </a:t>
            </a:r>
            <a:r>
              <a:rPr lang="ru-RU" b="1" i="1" dirty="0" smtClean="0"/>
              <a:t>Сияло солнце и своими лучами согревало землю.</a:t>
            </a:r>
          </a:p>
          <a:p>
            <a:pPr>
              <a:buNone/>
            </a:pPr>
            <a:r>
              <a:rPr lang="ru-RU" b="1" i="1" dirty="0" smtClean="0"/>
              <a:t>    </a:t>
            </a:r>
            <a:r>
              <a:rPr lang="ru-RU" b="1" i="1" dirty="0" smtClean="0">
                <a:solidFill>
                  <a:srgbClr val="C00000"/>
                </a:solidFill>
              </a:rPr>
              <a:t>Связывают между собой однородные члены предложения.   </a:t>
            </a:r>
            <a:r>
              <a:rPr lang="en-US" b="1" i="1" dirty="0" smtClean="0"/>
              <a:t>[</a:t>
            </a:r>
            <a:r>
              <a:rPr lang="ru-RU" b="1" i="1" dirty="0" smtClean="0">
                <a:solidFill>
                  <a:srgbClr val="C00000"/>
                </a:solidFill>
              </a:rPr>
              <a:t>    </a:t>
            </a:r>
            <a:r>
              <a:rPr lang="en-US" b="1" i="1" dirty="0" smtClean="0"/>
              <a:t>O</a:t>
            </a:r>
            <a:r>
              <a:rPr lang="ru-RU" b="1" i="1" dirty="0" smtClean="0">
                <a:solidFill>
                  <a:srgbClr val="C00000"/>
                </a:solidFill>
              </a:rPr>
              <a:t>  и    </a:t>
            </a:r>
            <a:r>
              <a:rPr lang="en-US" b="1" i="1" dirty="0" smtClean="0"/>
              <a:t>O</a:t>
            </a:r>
            <a:r>
              <a:rPr lang="en-US" b="1" i="1" dirty="0" smtClean="0">
                <a:solidFill>
                  <a:srgbClr val="C00000"/>
                </a:solidFill>
              </a:rPr>
              <a:t>   </a:t>
            </a:r>
            <a:r>
              <a:rPr lang="en-US" b="1" i="1" dirty="0" smtClean="0"/>
              <a:t>]</a:t>
            </a:r>
            <a:endParaRPr lang="ru-RU" b="1" i="1" dirty="0" smtClean="0">
              <a:solidFill>
                <a:srgbClr val="C00000"/>
              </a:solidFill>
            </a:endParaRPr>
          </a:p>
          <a:p>
            <a:pPr>
              <a:buNone/>
            </a:pPr>
            <a:r>
              <a:rPr lang="ru-RU" b="1" i="1" dirty="0" smtClean="0">
                <a:solidFill>
                  <a:srgbClr val="C00000"/>
                </a:solidFill>
              </a:rPr>
              <a:t>    </a:t>
            </a:r>
            <a:r>
              <a:rPr lang="ru-RU" b="1" i="1" dirty="0" smtClean="0"/>
              <a:t>Сияло солнце, и лучи его постепенно согревали землю.</a:t>
            </a:r>
          </a:p>
          <a:p>
            <a:pPr>
              <a:buNone/>
            </a:pPr>
            <a:r>
              <a:rPr lang="ru-RU" b="1" i="1" dirty="0" smtClean="0"/>
              <a:t>   </a:t>
            </a:r>
            <a:r>
              <a:rPr lang="ru-RU" sz="2800" b="1" i="1" dirty="0" smtClean="0">
                <a:solidFill>
                  <a:srgbClr val="C00000"/>
                </a:solidFill>
              </a:rPr>
              <a:t>Связывают части сложносочинённого предложения.</a:t>
            </a:r>
          </a:p>
          <a:p>
            <a:pPr>
              <a:buNone/>
            </a:pPr>
            <a:r>
              <a:rPr lang="ru-RU" sz="2800" b="1" i="1" dirty="0" smtClean="0">
                <a:solidFill>
                  <a:srgbClr val="C00000"/>
                </a:solidFill>
              </a:rPr>
              <a:t>        </a:t>
            </a:r>
            <a:r>
              <a:rPr lang="en-US" sz="2800" b="1" i="1" dirty="0" smtClean="0"/>
              <a:t>[         ]</a:t>
            </a:r>
            <a:r>
              <a:rPr lang="ru-RU" sz="2800" b="1" i="1" dirty="0" smtClean="0">
                <a:solidFill>
                  <a:srgbClr val="C00000"/>
                </a:solidFill>
              </a:rPr>
              <a:t>  , и  </a:t>
            </a:r>
            <a:r>
              <a:rPr lang="en-US" sz="2800" b="1" i="1" dirty="0" smtClean="0"/>
              <a:t>[        ]</a:t>
            </a:r>
            <a:r>
              <a:rPr lang="ru-RU" sz="2800" b="1" i="1" dirty="0" smtClean="0">
                <a:solidFill>
                  <a:srgbClr val="C00000"/>
                </a:solidFill>
              </a:rPr>
              <a:t>                             </a:t>
            </a:r>
            <a:endParaRPr lang="ru-RU" sz="2800" b="1" i="1" dirty="0">
              <a:solidFill>
                <a:srgbClr val="C00000"/>
              </a:solidFill>
            </a:endParaRPr>
          </a:p>
          <a:p>
            <a:pPr>
              <a:buNone/>
            </a:pPr>
            <a:r>
              <a:rPr lang="ru-RU" sz="2800" b="1" i="1" dirty="0" smtClean="0">
                <a:solidFill>
                  <a:srgbClr val="C00000"/>
                </a:solidFill>
              </a:rPr>
              <a:t>                            </a:t>
            </a:r>
          </a:p>
          <a:p>
            <a:pPr>
              <a:buNone/>
            </a:pPr>
            <a:r>
              <a:rPr lang="ru-RU" sz="2800" b="1" i="1" dirty="0">
                <a:solidFill>
                  <a:srgbClr val="C00000"/>
                </a:solidFill>
              </a:rPr>
              <a:t> </a:t>
            </a:r>
            <a:r>
              <a:rPr lang="ru-RU" sz="2800" b="1" i="1" dirty="0" smtClean="0">
                <a:solidFill>
                  <a:srgbClr val="C00000"/>
                </a:solidFill>
              </a:rPr>
              <a:t>                                  </a:t>
            </a:r>
          </a:p>
          <a:p>
            <a:pPr>
              <a:buNone/>
            </a:pPr>
            <a:endParaRPr lang="ru-RU" sz="2800" b="1" i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Будь внимателен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    Перед второй частью разделительных союзов  ТО…ТО, НЕ  ТО… НЕ   ТО, ТО ЛИ… ТО ЛИ ставится запятая.</a:t>
            </a:r>
          </a:p>
          <a:p>
            <a:pPr>
              <a:buNone/>
            </a:pPr>
            <a:r>
              <a:rPr lang="ru-RU" b="1" i="1" dirty="0" smtClean="0"/>
              <a:t>     Завтра синоптики обещают </a:t>
            </a:r>
            <a:r>
              <a:rPr lang="ru-RU" b="1" i="1" dirty="0" smtClean="0">
                <a:solidFill>
                  <a:schemeClr val="accent1"/>
                </a:solidFill>
              </a:rPr>
              <a:t>не то </a:t>
            </a:r>
            <a:r>
              <a:rPr lang="ru-RU" b="1" i="1" dirty="0" smtClean="0"/>
              <a:t>снег, </a:t>
            </a:r>
            <a:r>
              <a:rPr lang="ru-RU" b="1" i="1" dirty="0" smtClean="0">
                <a:solidFill>
                  <a:schemeClr val="accent1"/>
                </a:solidFill>
              </a:rPr>
              <a:t>не то </a:t>
            </a:r>
            <a:r>
              <a:rPr lang="ru-RU" b="1" i="1" dirty="0" smtClean="0"/>
              <a:t>дождь.</a:t>
            </a:r>
          </a:p>
          <a:p>
            <a:pPr>
              <a:buNone/>
            </a:pPr>
            <a:r>
              <a:rPr lang="ru-RU" b="1" i="1" dirty="0" smtClean="0"/>
              <a:t>     В течение дня солнце </a:t>
            </a:r>
            <a:r>
              <a:rPr lang="ru-RU" b="1" i="1" dirty="0" smtClean="0">
                <a:solidFill>
                  <a:schemeClr val="accent1"/>
                </a:solidFill>
              </a:rPr>
              <a:t>то</a:t>
            </a:r>
            <a:r>
              <a:rPr lang="ru-RU" b="1" i="1" dirty="0" smtClean="0"/>
              <a:t> ярко светило, </a:t>
            </a:r>
            <a:r>
              <a:rPr lang="ru-RU" b="1" i="1" dirty="0" smtClean="0">
                <a:solidFill>
                  <a:schemeClr val="accent1"/>
                </a:solidFill>
              </a:rPr>
              <a:t>то</a:t>
            </a:r>
            <a:r>
              <a:rPr lang="ru-RU" b="1" i="1" dirty="0" smtClean="0"/>
              <a:t> пряталось за облака.</a:t>
            </a:r>
          </a:p>
          <a:p>
            <a:pPr>
              <a:buNone/>
            </a:pPr>
            <a:r>
              <a:rPr lang="ru-RU" b="1" i="1" dirty="0" smtClean="0"/>
              <a:t>    </a:t>
            </a:r>
            <a:r>
              <a:rPr lang="ru-RU" b="1" i="1" dirty="0" smtClean="0">
                <a:solidFill>
                  <a:schemeClr val="accent1"/>
                </a:solidFill>
              </a:rPr>
              <a:t>То ли </a:t>
            </a:r>
            <a:r>
              <a:rPr lang="ru-RU" b="1" i="1" dirty="0" smtClean="0"/>
              <a:t>почитать книгу, </a:t>
            </a:r>
            <a:r>
              <a:rPr lang="ru-RU" b="1" i="1" dirty="0" smtClean="0">
                <a:solidFill>
                  <a:schemeClr val="accent1"/>
                </a:solidFill>
              </a:rPr>
              <a:t>то ли </a:t>
            </a:r>
            <a:r>
              <a:rPr lang="ru-RU" b="1" i="1" dirty="0" smtClean="0"/>
              <a:t>посмотреть телевизор вечерком.</a:t>
            </a:r>
            <a:endParaRPr lang="ru-RU" b="1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Потренируемся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472608"/>
          </a:xfrm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Мал золотник да дорог.</a:t>
            </a:r>
          </a:p>
          <a:p>
            <a:pPr>
              <a:buNone/>
            </a:pPr>
            <a:r>
              <a:rPr lang="ru-RU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   Мал золотник, да (= но) дорог. 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Ветер срывал листву да  кружил её в воздухе.</a:t>
            </a:r>
          </a:p>
          <a:p>
            <a:pPr>
              <a:buNone/>
            </a:pPr>
            <a:r>
              <a:rPr lang="ru-RU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   Ветер срывал листву да (= и)  кружил её в воздухе.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И стар и млад понимали значение происходящего.</a:t>
            </a:r>
          </a:p>
          <a:p>
            <a:pPr>
              <a:buNone/>
            </a:pPr>
            <a:r>
              <a:rPr lang="ru-RU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И стар и млад </a:t>
            </a:r>
            <a:r>
              <a:rPr lang="ru-RU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(фразеологизм) понимали значение происходящего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620688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Потренируемся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976664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Он слеп, упрям, нетерпелив ( ) и легкомыслен, и кичлив.</a:t>
            </a:r>
          </a:p>
          <a:p>
            <a:pPr>
              <a:buNone/>
            </a:pP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   Он </a:t>
            </a:r>
            <a:r>
              <a:rPr lang="ru-RU" sz="3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слеп</a:t>
            </a: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3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упрям</a:t>
            </a: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3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нетерпелив</a:t>
            </a: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,  и </a:t>
            </a:r>
            <a:r>
              <a:rPr lang="ru-RU" sz="3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легкомыслен</a:t>
            </a: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, и </a:t>
            </a:r>
            <a:r>
              <a:rPr lang="ru-RU" sz="3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кичлив</a:t>
            </a: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[ O</a:t>
            </a: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,</a:t>
            </a:r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 O</a:t>
            </a: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,</a:t>
            </a:r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 O</a:t>
            </a: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, и</a:t>
            </a:r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 O</a:t>
            </a: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, и</a:t>
            </a:r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 O</a:t>
            </a: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]</a:t>
            </a:r>
            <a:endParaRPr lang="ru-RU" sz="3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Всё внизу уже тонуло в сумерках и только верх кургана освещался красными лучами солнца.</a:t>
            </a:r>
          </a:p>
          <a:p>
            <a:pPr>
              <a:buNone/>
            </a:pP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sz="3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Всё</a:t>
            </a: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внизу уже </a:t>
            </a:r>
            <a:r>
              <a:rPr lang="ru-RU" sz="3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тонуло</a:t>
            </a: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в сумерках, и только </a:t>
            </a:r>
            <a:r>
              <a:rPr lang="ru-RU" sz="3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верх</a:t>
            </a: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кургана </a:t>
            </a:r>
            <a:r>
              <a:rPr lang="ru-RU" sz="3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освещался</a:t>
            </a: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красными лучами солнца.</a:t>
            </a:r>
          </a:p>
          <a:p>
            <a:pPr>
              <a:buNone/>
            </a:pP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[               ]</a:t>
            </a: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, и</a:t>
            </a:r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 [                ]</a:t>
            </a:r>
            <a:endParaRPr lang="ru-RU" sz="3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    Учёные хотели вникнуть в тайны природы и познать их.</a:t>
            </a:r>
          </a:p>
          <a:p>
            <a:pPr>
              <a:buNone/>
            </a:pP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   Учёные </a:t>
            </a:r>
            <a:r>
              <a:rPr lang="ru-RU" sz="3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хотели вникнуть </a:t>
            </a: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в тайны природы и </a:t>
            </a:r>
            <a:r>
              <a:rPr lang="ru-RU" sz="3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познать</a:t>
            </a:r>
            <a:r>
              <a:rPr lang="ru-RU" sz="3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их.  </a:t>
            </a:r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[ O </a:t>
            </a: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и</a:t>
            </a:r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  O</a:t>
            </a: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]</a:t>
            </a:r>
            <a:endParaRPr lang="ru-RU" sz="3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dirty="0" smtClean="0">
                <a:solidFill>
                  <a:srgbClr val="FF0000"/>
                </a:solidFill>
              </a:rPr>
              <a:t>     </a:t>
            </a:r>
            <a:endParaRPr lang="ru-RU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066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Потренируемся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688632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    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Небо то всё закрывалось тучами то расчищалось на мгновенье.</a:t>
            </a:r>
          </a:p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  Небо</a:t>
            </a:r>
            <a:r>
              <a:rPr lang="ru-RU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то 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всё закрывалось тучами </a:t>
            </a:r>
            <a:r>
              <a:rPr lang="ru-RU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то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расчищалось на мгновенье.</a:t>
            </a:r>
          </a:p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[ </a:t>
            </a:r>
            <a:r>
              <a:rPr lang="ru-RU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то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O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то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O]</a:t>
            </a:r>
            <a:endParaRPr lang="ru-RU" sz="36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  Норкой называют как пушное животное, так и жилище зверьков.</a:t>
            </a:r>
          </a:p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  Норкой называют </a:t>
            </a:r>
            <a:r>
              <a:rPr lang="ru-RU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как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пушное животное, </a:t>
            </a:r>
            <a:r>
              <a:rPr lang="ru-RU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так и 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жилище зверьков.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[</a:t>
            </a:r>
            <a:r>
              <a:rPr lang="ru-RU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как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так и</a:t>
            </a:r>
            <a:r>
              <a:rPr lang="en-US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O ]</a:t>
            </a:r>
            <a:endParaRPr lang="ru-RU" sz="36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Потренируемся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328592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    Чтобы воспитать щенка, необходимо много усилий ЗА (ТО) сколько радости он вам доставит!</a:t>
            </a:r>
          </a:p>
          <a:p>
            <a:pPr>
              <a:buNone/>
            </a:pPr>
            <a:r>
              <a:rPr lang="ru-RU" dirty="0" smtClean="0"/>
              <a:t>    Чтобы воспитать щенка, необходимо много усилий, </a:t>
            </a:r>
            <a:r>
              <a:rPr lang="ru-RU" dirty="0" smtClean="0">
                <a:solidFill>
                  <a:srgbClr val="FF0000"/>
                </a:solidFill>
              </a:rPr>
              <a:t>зато</a:t>
            </a:r>
            <a:r>
              <a:rPr lang="ru-RU" dirty="0" smtClean="0"/>
              <a:t> (= но) сколько радости он вам доставит!</a:t>
            </a:r>
          </a:p>
          <a:p>
            <a:pPr>
              <a:buNone/>
            </a:pPr>
            <a:r>
              <a:rPr lang="ru-RU" dirty="0" smtClean="0"/>
              <a:t>    Наши деды и прадеды ЗА (ТО) воевали, чтобы мы жили в мире и согласии.</a:t>
            </a:r>
          </a:p>
          <a:p>
            <a:pPr>
              <a:buNone/>
            </a:pPr>
            <a:r>
              <a:rPr lang="ru-RU" dirty="0" smtClean="0"/>
              <a:t>    Наши деды и прадеды за то воевали (</a:t>
            </a:r>
            <a:r>
              <a:rPr lang="ru-RU" dirty="0" err="1" smtClean="0"/>
              <a:t>воевали</a:t>
            </a:r>
            <a:r>
              <a:rPr lang="ru-RU" dirty="0" smtClean="0"/>
              <a:t> </a:t>
            </a:r>
            <a:r>
              <a:rPr lang="ru-RU" dirty="0" smtClean="0">
                <a:solidFill>
                  <a:srgbClr val="FF0000"/>
                </a:solidFill>
              </a:rPr>
              <a:t>за что</a:t>
            </a:r>
            <a:r>
              <a:rPr lang="ru-RU" dirty="0" smtClean="0"/>
              <a:t>?), чтобы мы жили в мире и согласии.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Потренируемся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328592"/>
          </a:xfrm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ru-RU" dirty="0" smtClean="0"/>
              <a:t>    </a:t>
            </a:r>
            <a:r>
              <a:rPr lang="ru-RU" b="1" i="1" dirty="0" smtClean="0"/>
              <a:t>Он владел языком ТАК(ЖЕ)легко.</a:t>
            </a:r>
          </a:p>
          <a:p>
            <a:pPr>
              <a:buNone/>
            </a:pPr>
            <a:r>
              <a:rPr lang="ru-RU" b="1" i="1" dirty="0" smtClean="0"/>
              <a:t>    Он владел языком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так</a:t>
            </a:r>
            <a:r>
              <a:rPr lang="ru-RU" b="1" i="1" dirty="0" smtClean="0"/>
              <a:t> же легко. (1) Можно опустить ЖЕ. 2) Владел (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как?) так</a:t>
            </a:r>
            <a:r>
              <a:rPr lang="ru-RU" b="1" i="1" dirty="0" smtClean="0"/>
              <a:t>.</a:t>
            </a:r>
          </a:p>
          <a:p>
            <a:pPr>
              <a:buNone/>
            </a:pPr>
            <a:r>
              <a:rPr lang="ru-RU" b="1" i="1" dirty="0" smtClean="0"/>
              <a:t>     Многие физические явления зависят ТАК(ЖЕ) от перехода одного состояния в другое.</a:t>
            </a:r>
          </a:p>
          <a:p>
            <a:pPr>
              <a:buNone/>
            </a:pPr>
            <a:r>
              <a:rPr lang="ru-RU" b="1" i="1" dirty="0" smtClean="0"/>
              <a:t>     Многие физические явления зависят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также</a:t>
            </a:r>
            <a:r>
              <a:rPr lang="ru-RU" b="1" i="1" dirty="0" smtClean="0"/>
              <a:t> от перехода одного состояния в другое.</a:t>
            </a:r>
          </a:p>
          <a:p>
            <a:pPr>
              <a:buNone/>
            </a:pPr>
            <a:r>
              <a:rPr lang="ru-RU" b="1" i="1" dirty="0" smtClean="0"/>
              <a:t>     (1) Нельзя опустить ЖЕ. 2) …зависят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и</a:t>
            </a:r>
            <a:r>
              <a:rPr lang="ru-RU" b="1" i="1" dirty="0" smtClean="0"/>
              <a:t> от перехода…)</a:t>
            </a:r>
            <a:endParaRPr lang="ru-RU" b="1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066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Потренируемся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217443"/>
          </a:xfrm>
        </p:spPr>
        <p:txBody>
          <a:bodyPr/>
          <a:lstStyle/>
          <a:p>
            <a:pPr>
              <a:buNone/>
            </a:pPr>
            <a:r>
              <a:rPr lang="ru-RU" b="1" i="1" dirty="0" smtClean="0"/>
              <a:t>    Неприятности ТО(ЖЕ) составляют некоторую часть нашей жизни.</a:t>
            </a:r>
          </a:p>
          <a:p>
            <a:pPr>
              <a:buNone/>
            </a:pPr>
            <a:r>
              <a:rPr lang="ru-RU" b="1" i="1" dirty="0" smtClean="0"/>
              <a:t>    Неприятности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тоже</a:t>
            </a:r>
            <a:r>
              <a:rPr lang="ru-RU" b="1" i="1" dirty="0" smtClean="0"/>
              <a:t> составляют некоторую часть нашей жизни. (1) Нельзя опустить ЖЕ. 2)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И</a:t>
            </a:r>
            <a:r>
              <a:rPr lang="ru-RU" b="1" i="1" dirty="0" smtClean="0"/>
              <a:t> неприятности составляют…)</a:t>
            </a:r>
          </a:p>
          <a:p>
            <a:pPr>
              <a:buNone/>
            </a:pPr>
            <a:r>
              <a:rPr lang="ru-RU" b="1" i="1" dirty="0" smtClean="0"/>
              <a:t>     Мой друг хотел  ТО(ЖЕ) самое. </a:t>
            </a:r>
          </a:p>
          <a:p>
            <a:pPr>
              <a:buNone/>
            </a:pPr>
            <a:r>
              <a:rPr lang="ru-RU" b="1" i="1" dirty="0" smtClean="0"/>
              <a:t>     Мой друг хотел 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то</a:t>
            </a:r>
            <a:r>
              <a:rPr lang="ru-RU" b="1" i="1" dirty="0" smtClean="0"/>
              <a:t> же самое. (1) Можно опустить ЖЕ. 2) Хотел (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</a:rPr>
              <a:t>что?) то</a:t>
            </a:r>
            <a:r>
              <a:rPr lang="ru-RU" b="1" i="1" dirty="0" smtClean="0"/>
              <a:t> самое.)</a:t>
            </a:r>
            <a:endParaRPr lang="ru-RU" b="1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C00000"/>
                </a:solidFill>
              </a:rPr>
              <a:t>Группы подчинительных союзов</a:t>
            </a:r>
            <a:endParaRPr lang="ru-RU" b="1" i="1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95536" y="908720"/>
            <a:ext cx="8229600" cy="5328592"/>
          </a:xfrm>
        </p:spPr>
        <p:txBody>
          <a:bodyPr/>
          <a:lstStyle/>
          <a:p>
            <a:r>
              <a:rPr lang="ru-RU" b="1" dirty="0" smtClean="0"/>
              <a:t>Изъяснительные</a:t>
            </a:r>
          </a:p>
          <a:p>
            <a:pPr>
              <a:buNone/>
            </a:pPr>
            <a:r>
              <a:rPr lang="ru-RU" b="1" dirty="0" smtClean="0">
                <a:solidFill>
                  <a:srgbClr val="0070C0"/>
                </a:solidFill>
              </a:rPr>
              <a:t>Что, чтобы, будто, как будто</a:t>
            </a:r>
          </a:p>
          <a:p>
            <a:r>
              <a:rPr lang="ru-RU" b="1" dirty="0" smtClean="0"/>
              <a:t>Обстоятельственные</a:t>
            </a:r>
          </a:p>
          <a:p>
            <a:pPr>
              <a:buNone/>
            </a:pPr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Время: </a:t>
            </a:r>
            <a:r>
              <a:rPr lang="ru-RU" b="1" dirty="0" smtClean="0">
                <a:solidFill>
                  <a:srgbClr val="0070C0"/>
                </a:solidFill>
              </a:rPr>
              <a:t>когда, едва, как только, пока, прежде чем, в то время как</a:t>
            </a:r>
          </a:p>
          <a:p>
            <a:pPr>
              <a:buNone/>
            </a:pPr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Цель: </a:t>
            </a:r>
            <a:r>
              <a:rPr lang="ru-RU" b="1" dirty="0" smtClean="0">
                <a:solidFill>
                  <a:srgbClr val="0070C0"/>
                </a:solidFill>
              </a:rPr>
              <a:t>чтобы (чтоб), для того чтобы, ради того чтобы</a:t>
            </a:r>
          </a:p>
          <a:p>
            <a:pPr>
              <a:buNone/>
            </a:pPr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Условие: </a:t>
            </a:r>
            <a:r>
              <a:rPr lang="ru-RU" b="1" dirty="0" smtClean="0">
                <a:solidFill>
                  <a:srgbClr val="0070C0"/>
                </a:solidFill>
              </a:rPr>
              <a:t>если</a:t>
            </a:r>
          </a:p>
          <a:p>
            <a:pPr>
              <a:buNone/>
            </a:pPr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Уступка: </a:t>
            </a:r>
            <a:r>
              <a:rPr lang="ru-RU" b="1" dirty="0" smtClean="0">
                <a:solidFill>
                  <a:srgbClr val="0070C0"/>
                </a:solidFill>
              </a:rPr>
              <a:t>хотя, несмотря на то что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066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C00000"/>
                </a:solidFill>
              </a:rPr>
              <a:t>Группы подчинительных союзов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25658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sz="4000" b="1" dirty="0" smtClean="0">
                <a:solidFill>
                  <a:schemeClr val="accent3">
                    <a:lumMod val="75000"/>
                  </a:schemeClr>
                </a:solidFill>
              </a:rPr>
              <a:t>Причина : </a:t>
            </a:r>
            <a:r>
              <a:rPr lang="ru-RU" sz="4000" b="1" dirty="0" smtClean="0">
                <a:solidFill>
                  <a:srgbClr val="0070C0"/>
                </a:solidFill>
              </a:rPr>
              <a:t>потому что, так как, оттого что</a:t>
            </a:r>
          </a:p>
          <a:p>
            <a:pPr>
              <a:buNone/>
            </a:pPr>
            <a:endParaRPr lang="ru-RU" sz="4000" b="1" dirty="0"/>
          </a:p>
          <a:p>
            <a:pPr>
              <a:buNone/>
            </a:pPr>
            <a:r>
              <a:rPr lang="ru-RU" sz="4000" b="1" dirty="0" smtClean="0">
                <a:solidFill>
                  <a:schemeClr val="accent3">
                    <a:lumMod val="75000"/>
                  </a:schemeClr>
                </a:solidFill>
              </a:rPr>
              <a:t>Следствие: </a:t>
            </a:r>
            <a:r>
              <a:rPr lang="ru-RU" sz="4000" b="1" dirty="0" smtClean="0">
                <a:solidFill>
                  <a:srgbClr val="0070C0"/>
                </a:solidFill>
              </a:rPr>
              <a:t>так что</a:t>
            </a:r>
          </a:p>
          <a:p>
            <a:pPr>
              <a:buNone/>
            </a:pPr>
            <a:endParaRPr lang="ru-RU" sz="4000" b="1" dirty="0"/>
          </a:p>
          <a:p>
            <a:pPr>
              <a:buNone/>
            </a:pPr>
            <a:r>
              <a:rPr lang="ru-RU" sz="4000" b="1" dirty="0" smtClean="0">
                <a:solidFill>
                  <a:schemeClr val="accent3">
                    <a:lumMod val="75000"/>
                  </a:schemeClr>
                </a:solidFill>
              </a:rPr>
              <a:t>Сравнение: </a:t>
            </a:r>
            <a:r>
              <a:rPr lang="ru-RU" sz="4000" b="1" dirty="0" smtClean="0">
                <a:solidFill>
                  <a:srgbClr val="0070C0"/>
                </a:solidFill>
              </a:rPr>
              <a:t>как, будто, как будто, словно</a:t>
            </a:r>
            <a:endParaRPr lang="ru-RU" sz="4000" b="1" dirty="0">
              <a:solidFill>
                <a:srgbClr val="0070C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066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chemeClr val="accent2">
                    <a:lumMod val="75000"/>
                  </a:schemeClr>
                </a:solidFill>
              </a:rPr>
              <a:t>Будь внимателен</a:t>
            </a:r>
            <a:endParaRPr lang="ru-RU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361459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                             Отличай!</a:t>
            </a: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395536" y="1268760"/>
          <a:ext cx="8208912" cy="6339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04456"/>
                <a:gridCol w="4104456"/>
              </a:tblGrid>
              <a:tr h="936104">
                <a:tc>
                  <a:txBody>
                    <a:bodyPr/>
                    <a:lstStyle/>
                    <a:p>
                      <a:pPr algn="ctr"/>
                      <a:r>
                        <a:rPr lang="ru-RU" sz="2800" dirty="0" smtClean="0">
                          <a:solidFill>
                            <a:schemeClr val="tx1"/>
                          </a:solidFill>
                        </a:rPr>
                        <a:t>Составные союзы</a:t>
                      </a:r>
                      <a:endParaRPr lang="ru-RU" sz="28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800" dirty="0" smtClean="0">
                          <a:solidFill>
                            <a:schemeClr val="tx1"/>
                          </a:solidFill>
                        </a:rPr>
                        <a:t>Наречия,</a:t>
                      </a:r>
                      <a:r>
                        <a:rPr lang="ru-RU" sz="280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ru-RU" sz="2800" dirty="0" smtClean="0">
                          <a:solidFill>
                            <a:schemeClr val="tx1"/>
                          </a:solidFill>
                        </a:rPr>
                        <a:t>местоимения и союзы</a:t>
                      </a:r>
                      <a:endParaRPr lang="ru-RU" sz="28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052228">
                <a:tc>
                  <a:txBody>
                    <a:bodyPr/>
                    <a:lstStyle/>
                    <a:p>
                      <a:r>
                        <a:rPr lang="ru-RU" sz="3200" b="1" dirty="0" smtClean="0"/>
                        <a:t>Прежде чем</a:t>
                      </a:r>
                    </a:p>
                    <a:p>
                      <a:r>
                        <a:rPr lang="ru-RU" sz="3200" b="1" dirty="0" smtClean="0"/>
                        <a:t>В то время как</a:t>
                      </a:r>
                    </a:p>
                    <a:p>
                      <a:r>
                        <a:rPr lang="ru-RU" sz="3200" b="1" dirty="0" smtClean="0"/>
                        <a:t>Для того чтобы</a:t>
                      </a:r>
                    </a:p>
                    <a:p>
                      <a:r>
                        <a:rPr lang="ru-RU" sz="3200" b="1" dirty="0" smtClean="0"/>
                        <a:t>Ради того чтобы</a:t>
                      </a:r>
                    </a:p>
                    <a:p>
                      <a:r>
                        <a:rPr lang="ru-RU" sz="3200" b="1" dirty="0" smtClean="0"/>
                        <a:t>Несмотря на то что</a:t>
                      </a:r>
                    </a:p>
                    <a:p>
                      <a:r>
                        <a:rPr lang="ru-RU" sz="3200" b="1" dirty="0" smtClean="0"/>
                        <a:t>Потому</a:t>
                      </a:r>
                      <a:r>
                        <a:rPr lang="ru-RU" sz="3200" b="1" baseline="0" dirty="0" smtClean="0"/>
                        <a:t> что</a:t>
                      </a:r>
                    </a:p>
                    <a:p>
                      <a:r>
                        <a:rPr lang="ru-RU" sz="3200" b="1" baseline="0" dirty="0" smtClean="0"/>
                        <a:t>Так как</a:t>
                      </a:r>
                    </a:p>
                    <a:p>
                      <a:r>
                        <a:rPr lang="ru-RU" sz="3200" b="1" baseline="0" dirty="0" smtClean="0"/>
                        <a:t>Так что</a:t>
                      </a:r>
                      <a:endParaRPr lang="ru-RU" sz="3200" b="1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3200" b="1" dirty="0" smtClean="0"/>
                        <a:t>Прежде, чем</a:t>
                      </a:r>
                    </a:p>
                    <a:p>
                      <a:r>
                        <a:rPr lang="ru-RU" sz="3200" b="1" dirty="0" smtClean="0"/>
                        <a:t>В то время, как</a:t>
                      </a:r>
                    </a:p>
                    <a:p>
                      <a:r>
                        <a:rPr lang="ru-RU" sz="3200" b="1" dirty="0" smtClean="0"/>
                        <a:t>Для того, чтобы</a:t>
                      </a:r>
                    </a:p>
                    <a:p>
                      <a:r>
                        <a:rPr lang="ru-RU" sz="3200" b="1" dirty="0" smtClean="0"/>
                        <a:t>Ради того, чтобы</a:t>
                      </a:r>
                    </a:p>
                    <a:p>
                      <a:r>
                        <a:rPr lang="ru-RU" sz="3200" b="1" dirty="0" smtClean="0"/>
                        <a:t>Несмотря на то, что</a:t>
                      </a:r>
                    </a:p>
                    <a:p>
                      <a:r>
                        <a:rPr lang="ru-RU" sz="3200" b="1" dirty="0" smtClean="0"/>
                        <a:t>Потому, что</a:t>
                      </a:r>
                    </a:p>
                    <a:p>
                      <a:r>
                        <a:rPr lang="ru-RU" sz="3200" b="1" dirty="0" smtClean="0"/>
                        <a:t>Так, как</a:t>
                      </a:r>
                    </a:p>
                    <a:p>
                      <a:r>
                        <a:rPr lang="ru-RU" sz="3200" b="1" dirty="0" smtClean="0"/>
                        <a:t>Так, что</a:t>
                      </a:r>
                      <a:endParaRPr lang="ru-RU" sz="3200" b="1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</a:rPr>
              <a:t>Союзы – служебные слова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/>
          <a:lstStyle/>
          <a:p>
            <a:pPr>
              <a:buNone/>
            </a:pPr>
            <a:r>
              <a:rPr lang="ru-RU" b="1" i="1" dirty="0" smtClean="0"/>
              <a:t>    Если сияет солнце, лучи его согревают землю.</a:t>
            </a:r>
          </a:p>
          <a:p>
            <a:pPr>
              <a:buNone/>
            </a:pPr>
            <a:endParaRPr lang="ru-RU" b="1" i="1" dirty="0"/>
          </a:p>
          <a:p>
            <a:pPr>
              <a:buNone/>
            </a:pPr>
            <a:r>
              <a:rPr lang="ru-RU" b="1" i="1" dirty="0" smtClean="0">
                <a:solidFill>
                  <a:srgbClr val="C00000"/>
                </a:solidFill>
              </a:rPr>
              <a:t>   Связывает части сложноподчинённого предложения.</a:t>
            </a:r>
          </a:p>
          <a:p>
            <a:pPr>
              <a:buNone/>
            </a:pPr>
            <a:endParaRPr lang="ru-RU" b="1" i="1" dirty="0">
              <a:solidFill>
                <a:srgbClr val="C00000"/>
              </a:solidFill>
            </a:endParaRPr>
          </a:p>
          <a:p>
            <a:pPr>
              <a:buNone/>
            </a:pPr>
            <a:r>
              <a:rPr lang="en-US" b="1" i="1" dirty="0" smtClean="0"/>
              <a:t>                    </a:t>
            </a:r>
            <a:r>
              <a:rPr lang="ru-RU" b="1" i="1" dirty="0" smtClean="0"/>
              <a:t>( </a:t>
            </a:r>
            <a:r>
              <a:rPr lang="ru-RU" b="1" i="1" dirty="0" smtClean="0">
                <a:solidFill>
                  <a:srgbClr val="C00000"/>
                </a:solidFill>
              </a:rPr>
              <a:t>Если</a:t>
            </a:r>
            <a:r>
              <a:rPr lang="ru-RU" b="1" i="1" dirty="0" smtClean="0"/>
              <a:t>……),   </a:t>
            </a:r>
            <a:r>
              <a:rPr lang="en-US" b="1" i="1" dirty="0" smtClean="0"/>
              <a:t>[                ]</a:t>
            </a:r>
            <a:endParaRPr lang="ru-RU" b="1" i="1" dirty="0" smtClean="0"/>
          </a:p>
          <a:p>
            <a:pPr>
              <a:buNone/>
            </a:pPr>
            <a:endParaRPr lang="ru-RU" b="1" i="1" dirty="0">
              <a:solidFill>
                <a:srgbClr val="C00000"/>
              </a:solidFill>
            </a:endParaRPr>
          </a:p>
          <a:p>
            <a:pPr>
              <a:buNone/>
            </a:pPr>
            <a:endParaRPr lang="ru-RU" b="1" i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C00000"/>
                </a:solidFill>
              </a:rPr>
              <a:t>Как служебные слова союзы…</a:t>
            </a:r>
            <a:endParaRPr lang="ru-RU" b="1" i="1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4400" b="1" dirty="0"/>
              <a:t>н</a:t>
            </a:r>
            <a:r>
              <a:rPr lang="ru-RU" sz="4400" b="1" dirty="0" smtClean="0"/>
              <a:t>е изменяются</a:t>
            </a:r>
          </a:p>
          <a:p>
            <a:r>
              <a:rPr lang="ru-RU" sz="4400" b="1" dirty="0"/>
              <a:t>н</a:t>
            </a:r>
            <a:r>
              <a:rPr lang="ru-RU" sz="4400" b="1" dirty="0" smtClean="0"/>
              <a:t>е являются членами предложения</a:t>
            </a:r>
          </a:p>
          <a:p>
            <a:r>
              <a:rPr lang="ru-RU" sz="4400" b="1" dirty="0" smtClean="0"/>
              <a:t>не отвечают на вопросы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/>
          </a:bodyPr>
          <a:lstStyle/>
          <a:p>
            <a:r>
              <a:rPr lang="ru-RU" b="1" i="1" dirty="0" smtClean="0">
                <a:solidFill>
                  <a:srgbClr val="C00000"/>
                </a:solidFill>
              </a:rPr>
              <a:t>Разряды союзов по значению</a:t>
            </a:r>
            <a:endParaRPr lang="ru-RU" b="1" i="1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67544" y="1268760"/>
            <a:ext cx="8229600" cy="4929411"/>
          </a:xfrm>
        </p:spPr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ru-RU" dirty="0" smtClean="0"/>
              <a:t>Сочинительные                        Подчинительные</a:t>
            </a:r>
          </a:p>
          <a:p>
            <a:pPr>
              <a:buNone/>
            </a:pPr>
            <a:endParaRPr lang="ru-RU" dirty="0"/>
          </a:p>
          <a:p>
            <a:pPr>
              <a:buNone/>
            </a:pPr>
            <a:r>
              <a:rPr lang="en-US" dirty="0" smtClean="0"/>
              <a:t>[O  </a:t>
            </a:r>
            <a:r>
              <a:rPr lang="ru-RU" dirty="0" smtClean="0">
                <a:solidFill>
                  <a:srgbClr val="C00000"/>
                </a:solidFill>
              </a:rPr>
              <a:t>да</a:t>
            </a:r>
            <a:r>
              <a:rPr lang="en-US" dirty="0" smtClean="0"/>
              <a:t>   O]</a:t>
            </a:r>
            <a:r>
              <a:rPr lang="ru-RU" dirty="0" smtClean="0"/>
              <a:t>                                     </a:t>
            </a:r>
            <a:r>
              <a:rPr lang="en-US" dirty="0" smtClean="0"/>
              <a:t>[         ]</a:t>
            </a:r>
            <a:r>
              <a:rPr lang="ru-RU" dirty="0" smtClean="0"/>
              <a:t>,</a:t>
            </a:r>
            <a:r>
              <a:rPr lang="en-US" dirty="0" smtClean="0"/>
              <a:t> (</a:t>
            </a:r>
            <a:r>
              <a:rPr lang="ru-RU" dirty="0" smtClean="0">
                <a:solidFill>
                  <a:srgbClr val="C00000"/>
                </a:solidFill>
              </a:rPr>
              <a:t>что</a:t>
            </a:r>
            <a:r>
              <a:rPr lang="ru-RU" dirty="0" smtClean="0"/>
              <a:t>…</a:t>
            </a:r>
            <a:r>
              <a:rPr lang="en-US" dirty="0" smtClean="0"/>
              <a:t>   ) </a:t>
            </a:r>
          </a:p>
          <a:p>
            <a:pPr>
              <a:buNone/>
            </a:pPr>
            <a:r>
              <a:rPr lang="en-US" dirty="0" smtClean="0"/>
              <a:t> </a:t>
            </a:r>
            <a:endParaRPr lang="ru-RU" dirty="0" smtClean="0"/>
          </a:p>
          <a:p>
            <a:pPr>
              <a:buNone/>
            </a:pPr>
            <a:r>
              <a:rPr lang="en-US" dirty="0" smtClean="0"/>
              <a:t>[            ]</a:t>
            </a:r>
            <a:r>
              <a:rPr lang="ru-RU" dirty="0" smtClean="0"/>
              <a:t>, </a:t>
            </a:r>
            <a:r>
              <a:rPr lang="ru-RU" dirty="0" smtClean="0">
                <a:solidFill>
                  <a:srgbClr val="C00000"/>
                </a:solidFill>
              </a:rPr>
              <a:t>но</a:t>
            </a:r>
            <a:r>
              <a:rPr lang="ru-RU" dirty="0" smtClean="0"/>
              <a:t> </a:t>
            </a:r>
            <a:r>
              <a:rPr lang="en-US" dirty="0" smtClean="0"/>
              <a:t>[            ]          </a:t>
            </a:r>
            <a:endParaRPr lang="ru-RU" dirty="0" smtClean="0"/>
          </a:p>
          <a:p>
            <a:pPr>
              <a:buNone/>
            </a:pPr>
            <a:endParaRPr lang="ru-RU" dirty="0"/>
          </a:p>
        </p:txBody>
      </p:sp>
      <p:cxnSp>
        <p:nvCxnSpPr>
          <p:cNvPr id="5" name="Прямая со стрелкой 4"/>
          <p:cNvCxnSpPr/>
          <p:nvPr/>
        </p:nvCxnSpPr>
        <p:spPr>
          <a:xfrm flipH="1">
            <a:off x="2267744" y="1340768"/>
            <a:ext cx="648072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Прямая со стрелкой 6"/>
          <p:cNvCxnSpPr/>
          <p:nvPr/>
        </p:nvCxnSpPr>
        <p:spPr>
          <a:xfrm>
            <a:off x="5508104" y="1268760"/>
            <a:ext cx="576064" cy="3600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 стрелкой 11"/>
          <p:cNvCxnSpPr/>
          <p:nvPr/>
        </p:nvCxnSpPr>
        <p:spPr>
          <a:xfrm flipH="1">
            <a:off x="1619672" y="2276872"/>
            <a:ext cx="504056" cy="5040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Прямая со стрелкой 13"/>
          <p:cNvCxnSpPr/>
          <p:nvPr/>
        </p:nvCxnSpPr>
        <p:spPr>
          <a:xfrm>
            <a:off x="6444208" y="2276872"/>
            <a:ext cx="36004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C00000"/>
                </a:solidFill>
              </a:rPr>
              <a:t>Группы сочинительных союзов</a:t>
            </a:r>
            <a:endParaRPr lang="ru-RU" b="1" i="1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ru-RU" sz="4000" b="1" dirty="0" smtClean="0"/>
              <a:t>Соединительные</a:t>
            </a:r>
          </a:p>
          <a:p>
            <a:pPr>
              <a:buNone/>
            </a:pPr>
            <a:r>
              <a:rPr lang="ru-RU" sz="4000" b="1" dirty="0" smtClean="0">
                <a:solidFill>
                  <a:srgbClr val="0070C0"/>
                </a:solidFill>
              </a:rPr>
              <a:t>И, да (</a:t>
            </a:r>
            <a:r>
              <a:rPr lang="ru-RU" sz="4000" b="1" dirty="0" err="1" smtClean="0">
                <a:solidFill>
                  <a:srgbClr val="0070C0"/>
                </a:solidFill>
              </a:rPr>
              <a:t>=и</a:t>
            </a:r>
            <a:r>
              <a:rPr lang="ru-RU" sz="4000" b="1" dirty="0" smtClean="0">
                <a:solidFill>
                  <a:srgbClr val="0070C0"/>
                </a:solidFill>
              </a:rPr>
              <a:t>), ни…</a:t>
            </a:r>
            <a:r>
              <a:rPr lang="ru-RU" sz="4000" b="1" dirty="0" err="1" smtClean="0">
                <a:solidFill>
                  <a:srgbClr val="0070C0"/>
                </a:solidFill>
              </a:rPr>
              <a:t>ни</a:t>
            </a:r>
            <a:r>
              <a:rPr lang="ru-RU" sz="4000" b="1" dirty="0" smtClean="0">
                <a:solidFill>
                  <a:srgbClr val="0070C0"/>
                </a:solidFill>
              </a:rPr>
              <a:t>, также, тоже</a:t>
            </a:r>
            <a:r>
              <a:rPr lang="ru-RU" sz="4000" b="1" dirty="0">
                <a:solidFill>
                  <a:srgbClr val="0070C0"/>
                </a:solidFill>
              </a:rPr>
              <a:t>;</a:t>
            </a:r>
            <a:r>
              <a:rPr lang="ru-RU" sz="4000" b="1" dirty="0" smtClean="0">
                <a:solidFill>
                  <a:srgbClr val="0070C0"/>
                </a:solidFill>
              </a:rPr>
              <a:t> </a:t>
            </a:r>
          </a:p>
          <a:p>
            <a:pPr>
              <a:buNone/>
            </a:pPr>
            <a:r>
              <a:rPr lang="ru-RU" sz="4000" b="1" dirty="0" smtClean="0">
                <a:solidFill>
                  <a:srgbClr val="0070C0"/>
                </a:solidFill>
              </a:rPr>
              <a:t>не только, но и…;  как, так и….</a:t>
            </a:r>
          </a:p>
          <a:p>
            <a:r>
              <a:rPr lang="ru-RU" sz="4000" b="1" dirty="0" smtClean="0"/>
              <a:t>Противительные</a:t>
            </a:r>
          </a:p>
          <a:p>
            <a:pPr>
              <a:buNone/>
            </a:pPr>
            <a:r>
              <a:rPr lang="ru-RU" sz="4000" b="1" dirty="0" smtClean="0">
                <a:solidFill>
                  <a:schemeClr val="accent3">
                    <a:lumMod val="50000"/>
                  </a:schemeClr>
                </a:solidFill>
              </a:rPr>
              <a:t>Но, а, да (</a:t>
            </a:r>
            <a:r>
              <a:rPr lang="ru-RU" sz="4000" b="1" dirty="0" err="1" smtClean="0">
                <a:solidFill>
                  <a:schemeClr val="accent3">
                    <a:lumMod val="50000"/>
                  </a:schemeClr>
                </a:solidFill>
              </a:rPr>
              <a:t>=но</a:t>
            </a:r>
            <a:r>
              <a:rPr lang="ru-RU" sz="4000" b="1" dirty="0" smtClean="0">
                <a:solidFill>
                  <a:schemeClr val="accent3">
                    <a:lumMod val="50000"/>
                  </a:schemeClr>
                </a:solidFill>
              </a:rPr>
              <a:t>), зато, однако</a:t>
            </a:r>
          </a:p>
          <a:p>
            <a:r>
              <a:rPr lang="ru-RU" sz="4000" b="1" dirty="0" smtClean="0"/>
              <a:t>Разделительные</a:t>
            </a:r>
          </a:p>
          <a:p>
            <a:pPr>
              <a:buNone/>
            </a:pPr>
            <a:r>
              <a:rPr lang="ru-RU" sz="4000" b="1" dirty="0" smtClean="0">
                <a:solidFill>
                  <a:schemeClr val="accent2">
                    <a:lumMod val="75000"/>
                  </a:schemeClr>
                </a:solidFill>
              </a:rPr>
              <a:t>   Или, или…</a:t>
            </a:r>
            <a:r>
              <a:rPr lang="ru-RU" sz="4000" b="1" dirty="0" err="1" smtClean="0">
                <a:solidFill>
                  <a:schemeClr val="accent2">
                    <a:lumMod val="75000"/>
                  </a:schemeClr>
                </a:solidFill>
              </a:rPr>
              <a:t>или</a:t>
            </a:r>
            <a:r>
              <a:rPr lang="ru-RU" sz="4000" b="1" dirty="0" smtClean="0">
                <a:solidFill>
                  <a:schemeClr val="accent2">
                    <a:lumMod val="75000"/>
                  </a:schemeClr>
                </a:solidFill>
              </a:rPr>
              <a:t>, либо, либо…</a:t>
            </a:r>
            <a:r>
              <a:rPr lang="ru-RU" sz="4000" b="1" dirty="0" err="1" smtClean="0">
                <a:solidFill>
                  <a:schemeClr val="accent2">
                    <a:lumMod val="75000"/>
                  </a:schemeClr>
                </a:solidFill>
              </a:rPr>
              <a:t>либо</a:t>
            </a:r>
            <a:r>
              <a:rPr lang="ru-RU" sz="4000" b="1" dirty="0" smtClean="0">
                <a:solidFill>
                  <a:schemeClr val="accent2">
                    <a:lumMod val="75000"/>
                  </a:schemeClr>
                </a:solidFill>
              </a:rPr>
              <a:t>, то…</a:t>
            </a:r>
            <a:r>
              <a:rPr lang="ru-RU" sz="4000" b="1" dirty="0" err="1" smtClean="0">
                <a:solidFill>
                  <a:schemeClr val="accent2">
                    <a:lumMod val="75000"/>
                  </a:schemeClr>
                </a:solidFill>
              </a:rPr>
              <a:t>то</a:t>
            </a:r>
            <a:r>
              <a:rPr lang="ru-RU" sz="4000" b="1" dirty="0" smtClean="0">
                <a:solidFill>
                  <a:schemeClr val="accent2">
                    <a:lumMod val="75000"/>
                  </a:schemeClr>
                </a:solidFill>
              </a:rPr>
              <a:t>, не то….не то, то ли…..то ли</a:t>
            </a:r>
          </a:p>
          <a:p>
            <a:endParaRPr lang="ru-RU" dirty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chemeClr val="accent2">
                    <a:lumMod val="75000"/>
                  </a:schemeClr>
                </a:solidFill>
              </a:rPr>
              <a:t>Будьте внимательны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217443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    Союз ДА может быть соединительным (если он = союзу И, и перед ним запятая не ставится.</a:t>
            </a:r>
          </a:p>
          <a:p>
            <a:pPr>
              <a:buNone/>
            </a:pPr>
            <a:r>
              <a:rPr lang="ru-RU" dirty="0" smtClean="0"/>
              <a:t>    </a:t>
            </a:r>
            <a:r>
              <a:rPr lang="ru-RU" b="1" i="1" dirty="0" smtClean="0"/>
              <a:t>Он угрюмый </a:t>
            </a:r>
            <a:r>
              <a:rPr lang="ru-RU" b="1" i="1" dirty="0" smtClean="0">
                <a:solidFill>
                  <a:srgbClr val="C00000"/>
                </a:solidFill>
              </a:rPr>
              <a:t>да</a:t>
            </a:r>
            <a:r>
              <a:rPr lang="ru-RU" b="1" i="1" dirty="0" smtClean="0"/>
              <a:t> злой.  </a:t>
            </a:r>
            <a:r>
              <a:rPr lang="ru-RU" dirty="0" smtClean="0"/>
              <a:t>(ДА = И)</a:t>
            </a:r>
          </a:p>
          <a:p>
            <a:pPr>
              <a:buNone/>
            </a:pPr>
            <a:r>
              <a:rPr lang="ru-RU" dirty="0" smtClean="0"/>
              <a:t>    Союз ДА может быть противительным (если он = союзу НО, и перед ним запятая  ставится.</a:t>
            </a:r>
          </a:p>
          <a:p>
            <a:pPr>
              <a:buNone/>
            </a:pPr>
            <a:r>
              <a:rPr lang="ru-RU" b="1" i="1" dirty="0" smtClean="0"/>
              <a:t>    Он угрюмый, </a:t>
            </a:r>
            <a:r>
              <a:rPr lang="ru-RU" b="1" i="1" dirty="0" smtClean="0">
                <a:solidFill>
                  <a:srgbClr val="C00000"/>
                </a:solidFill>
              </a:rPr>
              <a:t>да</a:t>
            </a:r>
            <a:r>
              <a:rPr lang="ru-RU" b="1" i="1" dirty="0" smtClean="0"/>
              <a:t> добрый.  </a:t>
            </a:r>
            <a:r>
              <a:rPr lang="ru-RU" dirty="0" smtClean="0"/>
              <a:t>(ДА = НО)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chemeClr val="accent2">
                    <a:lumMod val="75000"/>
                  </a:schemeClr>
                </a:solidFill>
              </a:rPr>
              <a:t>Будьте внимательны</a:t>
            </a:r>
            <a:endParaRPr lang="ru-RU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328592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b="1" i="1" dirty="0" smtClean="0"/>
              <a:t>     Русский народ и смышлён и понятлив.</a:t>
            </a:r>
          </a:p>
          <a:p>
            <a:pPr>
              <a:buNone/>
            </a:pPr>
            <a:r>
              <a:rPr lang="ru-RU" dirty="0" smtClean="0"/>
              <a:t>    Народ (каков?) смышлён. Народ (каков?) понятлив.</a:t>
            </a:r>
          </a:p>
          <a:p>
            <a:pPr>
              <a:buNone/>
            </a:pPr>
            <a:r>
              <a:rPr lang="ru-RU" dirty="0" smtClean="0"/>
              <a:t>    </a:t>
            </a:r>
            <a:r>
              <a:rPr lang="ru-RU" dirty="0" smtClean="0">
                <a:solidFill>
                  <a:srgbClr val="C00000"/>
                </a:solidFill>
              </a:rPr>
              <a:t>Союз И соединяет однородные члены в одном ряду. Значит, он повторяющийся.</a:t>
            </a:r>
          </a:p>
          <a:p>
            <a:pPr>
              <a:buNone/>
            </a:pPr>
            <a:r>
              <a:rPr lang="ru-RU" b="1" i="1" dirty="0" smtClean="0"/>
              <a:t>     Русский народ </a:t>
            </a:r>
            <a:r>
              <a:rPr lang="ru-RU" b="1" i="1" dirty="0" smtClean="0">
                <a:solidFill>
                  <a:schemeClr val="tx2"/>
                </a:solidFill>
              </a:rPr>
              <a:t>и смышлён, и понятлив.</a:t>
            </a:r>
          </a:p>
          <a:p>
            <a:pPr>
              <a:buNone/>
            </a:pPr>
            <a:r>
              <a:rPr lang="ru-RU" dirty="0" smtClean="0">
                <a:solidFill>
                  <a:srgbClr val="C00000"/>
                </a:solidFill>
              </a:rPr>
              <a:t>     Ряд однородных членов начинается с союза – запятая перед первым союзом И не ставится, а перед последующими ставится.</a:t>
            </a:r>
            <a:endParaRPr lang="ru-RU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Будьте внимательны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400600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b="1" i="1" dirty="0" smtClean="0"/>
              <a:t>    Весной везде зацветают черёмуха и яблони и сирень.</a:t>
            </a:r>
          </a:p>
          <a:p>
            <a:pPr>
              <a:buNone/>
            </a:pPr>
            <a:r>
              <a:rPr lang="ru-RU" dirty="0" smtClean="0"/>
              <a:t>    Зацветают (что?) черёмуха и (что?) яблони и (что?)сирень.</a:t>
            </a:r>
          </a:p>
          <a:p>
            <a:pPr>
              <a:buNone/>
            </a:pPr>
            <a:r>
              <a:rPr lang="ru-RU" dirty="0" smtClean="0"/>
              <a:t>     </a:t>
            </a:r>
            <a:r>
              <a:rPr lang="ru-RU" dirty="0" smtClean="0">
                <a:solidFill>
                  <a:srgbClr val="C00000"/>
                </a:solidFill>
              </a:rPr>
              <a:t>Союз И соединяет однородные члены в одном ряду. Значит, он повторяющийся.</a:t>
            </a:r>
          </a:p>
          <a:p>
            <a:pPr>
              <a:buNone/>
            </a:pPr>
            <a:r>
              <a:rPr lang="ru-RU" b="1" i="1" dirty="0" smtClean="0">
                <a:solidFill>
                  <a:srgbClr val="C00000"/>
                </a:solidFill>
              </a:rPr>
              <a:t>     </a:t>
            </a:r>
            <a:r>
              <a:rPr lang="ru-RU" b="1" i="1" dirty="0" smtClean="0"/>
              <a:t>Весной везде зацветают </a:t>
            </a:r>
            <a:r>
              <a:rPr lang="ru-RU" b="1" i="1" dirty="0" smtClean="0">
                <a:solidFill>
                  <a:schemeClr val="tx2"/>
                </a:solidFill>
              </a:rPr>
              <a:t>черёмуха, и яблони, и сирень.</a:t>
            </a:r>
          </a:p>
          <a:p>
            <a:pPr>
              <a:buNone/>
            </a:pPr>
            <a:r>
              <a:rPr lang="ru-RU" dirty="0" smtClean="0">
                <a:solidFill>
                  <a:srgbClr val="C00000"/>
                </a:solidFill>
              </a:rPr>
              <a:t>     Ряд однородных членов начинается с однородного члена – запятая ставится и перед первым союзом  и  перед последующими.</a:t>
            </a:r>
            <a:endParaRPr lang="ru-RU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Аспект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231</TotalTime>
  <Words>1642</Words>
  <Application>Microsoft Office PowerPoint</Application>
  <PresentationFormat>Экран (4:3)</PresentationFormat>
  <Paragraphs>185</Paragraphs>
  <Slides>29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29</vt:i4>
      </vt:variant>
    </vt:vector>
  </HeadingPairs>
  <TitlesOfParts>
    <vt:vector size="30" baseType="lpstr">
      <vt:lpstr>Аспект</vt:lpstr>
      <vt:lpstr>Союз как часть речи</vt:lpstr>
      <vt:lpstr>Союзы – служебные слова</vt:lpstr>
      <vt:lpstr>Союзы – служебные слова</vt:lpstr>
      <vt:lpstr>Как служебные слова союзы…</vt:lpstr>
      <vt:lpstr>Разряды союзов по значению</vt:lpstr>
      <vt:lpstr>Группы сочинительных союзов</vt:lpstr>
      <vt:lpstr>Будьте внимательны</vt:lpstr>
      <vt:lpstr>Будьте внимательны</vt:lpstr>
      <vt:lpstr>Будьте внимательны</vt:lpstr>
      <vt:lpstr>Будь внимателен</vt:lpstr>
      <vt:lpstr>Будь внимателен</vt:lpstr>
      <vt:lpstr>Будь внимателен</vt:lpstr>
      <vt:lpstr>Будь внимателен</vt:lpstr>
      <vt:lpstr>Будь внимателен</vt:lpstr>
      <vt:lpstr>Будь внимателен</vt:lpstr>
      <vt:lpstr>Будь внимателен</vt:lpstr>
      <vt:lpstr>Будь внимателен</vt:lpstr>
      <vt:lpstr>Будь внимателен</vt:lpstr>
      <vt:lpstr>Будь внимателен</vt:lpstr>
      <vt:lpstr>Будь внимателен</vt:lpstr>
      <vt:lpstr>Потренируемся</vt:lpstr>
      <vt:lpstr>Потренируемся</vt:lpstr>
      <vt:lpstr>Потренируемся</vt:lpstr>
      <vt:lpstr>Потренируемся</vt:lpstr>
      <vt:lpstr>Потренируемся</vt:lpstr>
      <vt:lpstr>Потренируемся</vt:lpstr>
      <vt:lpstr>Группы подчинительных союзов</vt:lpstr>
      <vt:lpstr>Группы подчинительных союзов</vt:lpstr>
      <vt:lpstr>Будь внимателен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Союз как часть речи</dc:title>
  <dc:creator>lenovo</dc:creator>
  <cp:lastModifiedBy>Windows 7</cp:lastModifiedBy>
  <cp:revision>22</cp:revision>
  <dcterms:created xsi:type="dcterms:W3CDTF">2012-02-06T23:11:47Z</dcterms:created>
  <dcterms:modified xsi:type="dcterms:W3CDTF">2013-05-07T02:00:15Z</dcterms:modified>
</cp:coreProperties>
</file>

<file path=docProps/thumbnail.jpeg>
</file>